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  <p:sldMasterId id="2147483745" r:id="rId2"/>
  </p:sldMasterIdLst>
  <p:notesMasterIdLst>
    <p:notesMasterId r:id="rId18"/>
  </p:notesMasterIdLst>
  <p:handoutMasterIdLst>
    <p:handoutMasterId r:id="rId19"/>
  </p:handoutMasterIdLst>
  <p:sldIdLst>
    <p:sldId id="400" r:id="rId3"/>
    <p:sldId id="403" r:id="rId4"/>
    <p:sldId id="450" r:id="rId5"/>
    <p:sldId id="410" r:id="rId6"/>
    <p:sldId id="451" r:id="rId7"/>
    <p:sldId id="452" r:id="rId8"/>
    <p:sldId id="453" r:id="rId9"/>
    <p:sldId id="446" r:id="rId10"/>
    <p:sldId id="454" r:id="rId11"/>
    <p:sldId id="455" r:id="rId12"/>
    <p:sldId id="459" r:id="rId13"/>
    <p:sldId id="456" r:id="rId14"/>
    <p:sldId id="458" r:id="rId15"/>
    <p:sldId id="460" r:id="rId16"/>
    <p:sldId id="45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94BA"/>
    <a:srgbClr val="FF1493"/>
    <a:srgbClr val="A21898"/>
    <a:srgbClr val="B40395"/>
    <a:srgbClr val="BD0395"/>
    <a:srgbClr val="FFC0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93861" autoAdjust="0"/>
  </p:normalViewPr>
  <p:slideViewPr>
    <p:cSldViewPr snapToGrid="0">
      <p:cViewPr varScale="1">
        <p:scale>
          <a:sx n="63" d="100"/>
          <a:sy n="63" d="100"/>
        </p:scale>
        <p:origin x="762" y="84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276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B0CBB4-2F1A-482B-95EC-52F0E94F2B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9AE681-0059-4C4B-8262-6DE92F6443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A6E9C9-A030-48DC-B12B-A55139B28C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44BDAD-131B-4B29-9B41-A2AD2C288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2344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5A12D7-89DF-4470-87C6-52B7179EA50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DCAC3-829D-4ECE-A262-2A4772654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37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15978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782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8077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1642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47164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7187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5162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782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0749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3084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782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3084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782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04532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CDCAC3-829D-4ECE-A262-2A4772654A2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782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132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20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288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46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477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696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298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9566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952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15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34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6196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940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686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612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200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9603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889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6058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19104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860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7049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082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4090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260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161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019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8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69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1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7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53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  <p:pic>
        <p:nvPicPr>
          <p:cNvPr id="30" name="Picture 2" descr="https://lh6.googleusercontent.com/ZMtJmPWJGZOLLJ2NGduiXENl39TfxMcLim5oN2bArQnIuD6bOgsIYh8_K9INfBgWCzhVGMFNnL-qgGOyHYcNT6Hj1IR9Y43cBduqDe9tT4eh11nGpxzkd6kDjjE8Sl0xNozy9UAq-jc">
            <a:extLst>
              <a:ext uri="{FF2B5EF4-FFF2-40B4-BE49-F238E27FC236}">
                <a16:creationId xmlns:a16="http://schemas.microsoft.com/office/drawing/2014/main" id="{BC81B667-A22E-464A-BC35-97796C03E8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8467"/>
            <a:ext cx="1981200" cy="61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794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4937" y="0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33BDE-4CB0-4315-A55F-EF9721A0ED8D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1F44AB6-9DC6-4C48-A10C-12E2664230C0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A04D89-1851-44CE-A234-D262C3A5FEA6}"/>
              </a:ext>
            </a:extLst>
          </p:cNvPr>
          <p:cNvSpPr txBox="1"/>
          <p:nvPr userDrawn="1"/>
        </p:nvSpPr>
        <p:spPr>
          <a:xfrm>
            <a:off x="-24937" y="4313074"/>
            <a:ext cx="12188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Instructor: Rex Jones II</a:t>
            </a:r>
          </a:p>
        </p:txBody>
      </p:sp>
      <p:pic>
        <p:nvPicPr>
          <p:cNvPr id="30" name="Picture 2" descr="https://lh6.googleusercontent.com/ZMtJmPWJGZOLLJ2NGduiXENl39TfxMcLim5oN2bArQnIuD6bOgsIYh8_K9INfBgWCzhVGMFNnL-qgGOyHYcNT6Hj1IR9Y43cBduqDe9tT4eh11nGpxzkd6kDjjE8Sl0xNozy9UAq-jc">
            <a:extLst>
              <a:ext uri="{FF2B5EF4-FFF2-40B4-BE49-F238E27FC236}">
                <a16:creationId xmlns:a16="http://schemas.microsoft.com/office/drawing/2014/main" id="{EE020CF5-B363-4F78-BCBA-A3C5F1AD4D3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8467"/>
            <a:ext cx="1981200" cy="61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483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tinyurl.com/Rex-Allen-Jones-Books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mailto:Rex.Jones@Test4Success.org" TargetMode="Externa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46520C7-C511-463E-8B94-4BFAFA66A707}"/>
              </a:ext>
            </a:extLst>
          </p:cNvPr>
          <p:cNvSpPr txBox="1">
            <a:spLocks/>
          </p:cNvSpPr>
          <p:nvPr/>
        </p:nvSpPr>
        <p:spPr>
          <a:xfrm>
            <a:off x="0" y="2134598"/>
            <a:ext cx="12192000" cy="258880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0" algn="ct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F6FC6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Summary of</a:t>
            </a:r>
            <a:b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</a:b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TestNG</a:t>
            </a:r>
            <a:b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F6FC6"/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</a:b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0F6FC6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9144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F6FC6"/>
              </a:buClr>
              <a:buSzPct val="80000"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9144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F6FC6"/>
              </a:buClr>
              <a:buSzPct val="80000"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51435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F6FC6"/>
              </a:buClr>
              <a:buSzPct val="80000"/>
              <a:buFont typeface="Wingdings" panose="05000000000000000000" pitchFamily="2" charset="2"/>
              <a:buChar char="§"/>
              <a:tabLst/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914400" marR="0" lvl="1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F6FC6"/>
              </a:buClr>
              <a:buSzPct val="80000"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571500" marR="0" lvl="1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F6FC6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914400" marR="0" lvl="1" indent="-5143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F6FC6"/>
              </a:buClr>
              <a:buSzPct val="80000"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914400" marR="0" lvl="1" indent="-5143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F6FC6"/>
              </a:buClr>
              <a:buSzPct val="80000"/>
              <a:buFont typeface="Wingdings" panose="05000000000000000000" pitchFamily="2" charset="2"/>
              <a:buChar char="§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  <a:p>
            <a:pPr marL="400050" marR="0" lvl="1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F6FC6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F474808-302E-46D4-BF0D-C3D69AE6E7EB}"/>
              </a:ext>
            </a:extLst>
          </p:cNvPr>
          <p:cNvSpPr txBox="1">
            <a:spLocks/>
          </p:cNvSpPr>
          <p:nvPr/>
        </p:nvSpPr>
        <p:spPr>
          <a:xfrm>
            <a:off x="0" y="72571"/>
            <a:ext cx="12192000" cy="1033661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Chapter 9</a:t>
            </a:r>
          </a:p>
        </p:txBody>
      </p:sp>
    </p:spTree>
    <p:extLst>
      <p:ext uri="{BB962C8B-B14F-4D97-AF65-F5344CB8AC3E}">
        <p14:creationId xmlns:p14="http://schemas.microsoft.com/office/powerpoint/2010/main" val="19075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"/>
    </mc:Choice>
    <mc:Fallback xmlns="">
      <p:transition spd="slow" advTm="36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2571"/>
            <a:ext cx="12192000" cy="1033661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Chapter 8</a:t>
            </a:r>
            <a:br>
              <a:rPr lang="en-US" dirty="0"/>
            </a:br>
            <a:r>
              <a:rPr lang="en-US" dirty="0"/>
              <a:t>Cross Browser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573" y="1625567"/>
            <a:ext cx="9426787" cy="37846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Parameter tag via TestNG xml File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Parameters Annotation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Different Ways To Supply Test Data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81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0600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Additional</a:t>
            </a:r>
            <a:br>
              <a:rPr lang="en-US" dirty="0"/>
            </a:br>
            <a:r>
              <a:rPr lang="en-US" dirty="0"/>
              <a:t>TestNG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813" y="1320767"/>
            <a:ext cx="9426787" cy="5080033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Georgia" panose="02040502050405020303" pitchFamily="18" charset="0"/>
              </a:rPr>
              <a:t>Disable A Test Method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Georgia" panose="02040502050405020303" pitchFamily="18" charset="0"/>
              </a:rPr>
              <a:t>Execute A Package At Runtime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Georgia" panose="02040502050405020303" pitchFamily="18" charset="0"/>
              </a:rPr>
              <a:t>Execute TestNG From The Command Line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Georgia" panose="02040502050405020303" pitchFamily="18" charset="0"/>
              </a:rPr>
              <a:t>Optional Annotation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Georgia" panose="02040502050405020303" pitchFamily="18" charset="0"/>
              </a:rPr>
              <a:t>Add Listeners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Georgia" panose="02040502050405020303" pitchFamily="18" charset="0"/>
              </a:rPr>
              <a:t>Add Logs &amp; View Default Reports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Georgia" panose="02040502050405020303" pitchFamily="18" charset="0"/>
              </a:rPr>
              <a:t>Create Custom Reports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latin typeface="Georgia" panose="02040502050405020303" pitchFamily="18" charset="0"/>
              </a:rPr>
              <a:t>Multi-Threading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13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573" y="1625567"/>
            <a:ext cx="9426787" cy="37846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9B46E9-854C-4D66-B2C5-EFCCF79BE1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0640" y="925982"/>
            <a:ext cx="7330440" cy="461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7117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17431">
        <p15:prstTrans prst="crush"/>
      </p:transition>
    </mc:Choice>
    <mc:Fallback xmlns="">
      <p:transition spd="slow" advTm="17431">
        <p:fade/>
      </p:transition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513606-CE31-487A-B594-85C7E89555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8132" y="2116362"/>
            <a:ext cx="839868" cy="67762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2951095-3AE6-469A-BE64-A85CB3362BCC}"/>
              </a:ext>
            </a:extLst>
          </p:cNvPr>
          <p:cNvSpPr txBox="1">
            <a:spLocks/>
          </p:cNvSpPr>
          <p:nvPr/>
        </p:nvSpPr>
        <p:spPr>
          <a:xfrm>
            <a:off x="335280" y="1358326"/>
            <a:ext cx="7254239" cy="414134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  <a:hlinkClick r:id="rId7"/>
              </a:rPr>
              <a:t>Rex.Jones@Test4Success.org</a:t>
            </a: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 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YouTube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LinkedIn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Facebook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  <a:hlinkClick r:id="rId8" tooltip="Books By Rex Jones II"/>
              </a:rPr>
              <a:t>https://tinyurl.com/Rex-Allen-Jones-Books </a:t>
            </a: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58ECD9-1FDB-4CA5-8FEE-F9A246D934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8132" y="3090188"/>
            <a:ext cx="839868" cy="6776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7952CA-9EE3-400B-A050-E40C49E6C6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2891" y="3956119"/>
            <a:ext cx="839869" cy="67762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A6DDFDD6-BEAD-4C4A-B87E-3F3C5CFF5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0600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Contact</a:t>
            </a:r>
            <a:br>
              <a:rPr lang="en-US" dirty="0"/>
            </a:br>
            <a:r>
              <a:rPr lang="en-US" dirty="0"/>
              <a:t>Information</a:t>
            </a:r>
          </a:p>
        </p:txBody>
      </p:sp>
    </p:spTree>
    <p:extLst>
      <p:ext uri="{BB962C8B-B14F-4D97-AF65-F5344CB8AC3E}">
        <p14:creationId xmlns:p14="http://schemas.microsoft.com/office/powerpoint/2010/main" val="6641942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17431">
        <p15:prstTrans prst="crush"/>
      </p:transition>
    </mc:Choice>
    <mc:Fallback xmlns="">
      <p:transition spd="slow" advTm="17431">
        <p:fade/>
      </p:transition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5F49FB-2DE3-4A55-8E3F-1D473C973C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040" y="1636652"/>
            <a:ext cx="8595360" cy="416381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AD668D8-C335-4F03-8297-C40EA796F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744200" cy="990600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Books By</a:t>
            </a:r>
            <a:br>
              <a:rPr lang="en-US" dirty="0"/>
            </a:br>
            <a:r>
              <a:rPr lang="en-US" dirty="0"/>
              <a:t>Rex Jones II</a:t>
            </a:r>
          </a:p>
        </p:txBody>
      </p:sp>
    </p:spTree>
    <p:extLst>
      <p:ext uri="{BB962C8B-B14F-4D97-AF65-F5344CB8AC3E}">
        <p14:creationId xmlns:p14="http://schemas.microsoft.com/office/powerpoint/2010/main" val="21931135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17431">
        <p15:prstTrans prst="crush"/>
      </p:transition>
    </mc:Choice>
    <mc:Fallback xmlns="">
      <p:transition spd="slow" advTm="17431">
        <p:fade/>
      </p:transition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573" y="1625567"/>
            <a:ext cx="9426787" cy="37846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B2A408-C3BA-41F2-9F44-EDA8BC355C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3480" y="693868"/>
            <a:ext cx="8229600" cy="547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00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17431">
        <p15:prstTrans prst="crush"/>
      </p:transition>
    </mc:Choice>
    <mc:Fallback xmlns="">
      <p:transition spd="slow" advTm="17431">
        <p:fade/>
      </p:transition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2571"/>
            <a:ext cx="12192000" cy="1033661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Chapter 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320767"/>
            <a:ext cx="9426787" cy="50800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Summarize Chapters 1 - 8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Additional TestNG Concepts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48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2571"/>
            <a:ext cx="11430000" cy="1033661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Chapter 1</a:t>
            </a:r>
            <a:br>
              <a:rPr lang="en-US" dirty="0"/>
            </a:br>
            <a:r>
              <a:rPr lang="en-US" dirty="0"/>
              <a:t>Introduction To TestNG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2093" y="1625567"/>
            <a:ext cx="9426787" cy="396751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What Is A Test Framework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What Separates TestNG From Other Frameworks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066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2571"/>
            <a:ext cx="12192000" cy="1033661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Chapter 2</a:t>
            </a:r>
            <a:br>
              <a:rPr lang="en-US" dirty="0"/>
            </a:br>
            <a:r>
              <a:rPr lang="en-US" dirty="0"/>
              <a:t>How To Install TestNG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389504"/>
            <a:ext cx="8840739" cy="535552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Compatible IDE’s</a:t>
            </a:r>
          </a:p>
          <a:p>
            <a:pPr lvl="1">
              <a:buSzPct val="40000"/>
              <a:buFont typeface="Wingdings" panose="05000000000000000000" pitchFamily="2" charset="2"/>
              <a:buChar char="q"/>
            </a:pPr>
            <a:r>
              <a:rPr lang="en-US" sz="2200" dirty="0">
                <a:solidFill>
                  <a:schemeClr val="tx1"/>
                </a:solidFill>
                <a:latin typeface="Georgia" panose="02040502050405020303" pitchFamily="18" charset="0"/>
              </a:rPr>
              <a:t>Eclipse</a:t>
            </a:r>
          </a:p>
          <a:p>
            <a:pPr lvl="1">
              <a:buSzPct val="40000"/>
              <a:buFont typeface="Wingdings" panose="05000000000000000000" pitchFamily="2" charset="2"/>
              <a:buChar char="q"/>
            </a:pPr>
            <a:r>
              <a:rPr lang="en-US" sz="2200" dirty="0">
                <a:solidFill>
                  <a:schemeClr val="tx1"/>
                </a:solidFill>
                <a:latin typeface="Georgia" panose="02040502050405020303" pitchFamily="18" charset="0"/>
              </a:rPr>
              <a:t>NetBeans</a:t>
            </a: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lvl="1">
              <a:buSzPct val="40000"/>
              <a:buFont typeface="Wingdings" panose="05000000000000000000" pitchFamily="2" charset="2"/>
              <a:buChar char="q"/>
            </a:pPr>
            <a:r>
              <a:rPr lang="en-US" sz="2200" dirty="0">
                <a:solidFill>
                  <a:schemeClr val="tx1"/>
                </a:solidFill>
                <a:latin typeface="Georgia" panose="02040502050405020303" pitchFamily="18" charset="0"/>
              </a:rPr>
              <a:t>IntelliJ IDEA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Build Tools</a:t>
            </a:r>
          </a:p>
          <a:p>
            <a:pPr lvl="1">
              <a:buSzPct val="40000"/>
              <a:buFont typeface="Wingdings" panose="05000000000000000000" pitchFamily="2" charset="2"/>
              <a:buChar char="q"/>
            </a:pPr>
            <a:r>
              <a:rPr lang="en-US" sz="2200" dirty="0">
                <a:solidFill>
                  <a:schemeClr val="tx1"/>
                </a:solidFill>
                <a:latin typeface="Georgia" panose="02040502050405020303" pitchFamily="18" charset="0"/>
              </a:rPr>
              <a:t>Ant</a:t>
            </a: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lvl="1">
              <a:buSzPct val="40000"/>
              <a:buFont typeface="Wingdings" panose="05000000000000000000" pitchFamily="2" charset="2"/>
              <a:buChar char="q"/>
            </a:pPr>
            <a:r>
              <a:rPr lang="en-US" sz="2200" dirty="0">
                <a:solidFill>
                  <a:schemeClr val="tx1"/>
                </a:solidFill>
                <a:latin typeface="Georgia" panose="02040502050405020303" pitchFamily="18" charset="0"/>
              </a:rPr>
              <a:t>Maven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Command Line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Download TestNG Jars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04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2571"/>
            <a:ext cx="12192000" cy="1033661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Chapter 3</a:t>
            </a:r>
            <a:br>
              <a:rPr lang="en-US" dirty="0"/>
            </a:br>
            <a:r>
              <a:rPr lang="en-US" dirty="0"/>
              <a:t>TestNG Annotations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613" y="1686527"/>
            <a:ext cx="8840739" cy="399799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TestNG Configuration Annotations 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Execution Flow of TestNG Annotations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04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2571"/>
            <a:ext cx="11049000" cy="1033661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Chapter 4</a:t>
            </a:r>
            <a:br>
              <a:rPr lang="en-US" dirty="0"/>
            </a:br>
            <a:r>
              <a:rPr lang="en-US" dirty="0"/>
              <a:t>Priority Attribute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373" y="1727928"/>
            <a:ext cx="8840739" cy="374637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Default Execution Order For Test Methods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Priority Attribute For Test Methods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79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2571"/>
            <a:ext cx="11201400" cy="1033661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Chapter 5</a:t>
            </a:r>
            <a:br>
              <a:rPr lang="en-US" dirty="0"/>
            </a:br>
            <a:r>
              <a:rPr lang="en-US" dirty="0"/>
              <a:t>TestNG Assertions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573" y="1705397"/>
            <a:ext cx="8840739" cy="329332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Hard Asserts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Soft Asserts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2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2571"/>
            <a:ext cx="12192000" cy="1033661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Chapter 6</a:t>
            </a:r>
            <a:br>
              <a:rPr lang="en-US" dirty="0"/>
            </a:br>
            <a:r>
              <a:rPr lang="en-US" dirty="0"/>
              <a:t>Dependency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853" y="1625567"/>
            <a:ext cx="9426787" cy="50800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Depends On Methods Attribute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Groups Attribute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Depends On Groups Attribute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4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2571"/>
            <a:ext cx="12192000" cy="1033661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Chapter 7</a:t>
            </a:r>
            <a:br>
              <a:rPr lang="en-US" dirty="0"/>
            </a:br>
            <a:r>
              <a:rPr lang="en-US" dirty="0"/>
              <a:t>Data Driven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625567"/>
            <a:ext cx="9426787" cy="415039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DataProvider Annotation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dataProvider Attribute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Georgia" panose="02040502050405020303" pitchFamily="18" charset="0"/>
              </a:rPr>
              <a:t>dataProviderClass Attribute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endParaRPr lang="en-US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C59693-B6CC-4B84-AF70-01144550C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53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31"/>
    </mc:Choice>
    <mc:Fallback xmlns="">
      <p:transition spd="slow" advTm="17431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Custom 20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70C0"/>
      </a:hlink>
      <a:folHlink>
        <a:srgbClr val="0070C0"/>
      </a:folHlink>
    </a:clrScheme>
    <a:fontScheme name="Custom 1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ustom 1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13683</TotalTime>
  <Words>174</Words>
  <Application>Microsoft Office PowerPoint</Application>
  <PresentationFormat>Widescreen</PresentationFormat>
  <Paragraphs>148</Paragraphs>
  <Slides>15</Slides>
  <Notes>15</Notes>
  <HiddenSlides>0</HiddenSlides>
  <MMClips>14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Georgia</vt:lpstr>
      <vt:lpstr>Wingdings</vt:lpstr>
      <vt:lpstr>Wingdings 3</vt:lpstr>
      <vt:lpstr>Facet</vt:lpstr>
      <vt:lpstr>1_Facet</vt:lpstr>
      <vt:lpstr>PowerPoint Presentation</vt:lpstr>
      <vt:lpstr>Chapter 9</vt:lpstr>
      <vt:lpstr>Chapter 1 Introduction To TestNG</vt:lpstr>
      <vt:lpstr>Chapter 2 How To Install TestNG</vt:lpstr>
      <vt:lpstr>Chapter 3 TestNG Annotations</vt:lpstr>
      <vt:lpstr>Chapter 4 Priority Attribute</vt:lpstr>
      <vt:lpstr>Chapter 5 TestNG Assertions</vt:lpstr>
      <vt:lpstr>Chapter 6 Dependency Testing</vt:lpstr>
      <vt:lpstr>Chapter 7 Data Driven Testing</vt:lpstr>
      <vt:lpstr>Chapter 8 Cross Browser Testing</vt:lpstr>
      <vt:lpstr>Additional TestNG Concepts</vt:lpstr>
      <vt:lpstr>PowerPoint Presentation</vt:lpstr>
      <vt:lpstr>Contact Information</vt:lpstr>
      <vt:lpstr>Books By Rex Jones II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REX A JONES</dc:creator>
  <cp:lastModifiedBy>Rex Allen Jones II</cp:lastModifiedBy>
  <cp:revision>970</cp:revision>
  <dcterms:created xsi:type="dcterms:W3CDTF">2016-08-27T11:26:48Z</dcterms:created>
  <dcterms:modified xsi:type="dcterms:W3CDTF">2019-02-09T06:20:10Z</dcterms:modified>
</cp:coreProperties>
</file>

<file path=docProps/thumbnail.jpeg>
</file>